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5" r:id="rId3"/>
    <p:sldId id="281" r:id="rId4"/>
    <p:sldId id="280" r:id="rId5"/>
    <p:sldId id="299" r:id="rId6"/>
    <p:sldId id="295" r:id="rId7"/>
    <p:sldId id="300" r:id="rId8"/>
    <p:sldId id="27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>
      <p:cViewPr varScale="1">
        <p:scale>
          <a:sx n="92" d="100"/>
          <a:sy n="9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18A845-1ABF-4980-A64C-6A7E4382E9FB}" type="datetimeFigureOut">
              <a:rPr lang="en-US" smtClean="0"/>
              <a:t>20/06/17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8429A9-C160-45E3-8804-27901DD1923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pressman@monmouth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bls.gov/opub/working/chart1.pdf%23page=1" TargetMode="External"/><Relationship Id="rId3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2286961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Ecology vs. the Economy </a:t>
            </a:r>
            <a:r>
              <a:rPr lang="en-US" sz="3200" dirty="0" smtClean="0"/>
              <a:t>LESSONS FROM PIKETTY’S </a:t>
            </a:r>
            <a:br>
              <a:rPr lang="en-US" sz="3200" dirty="0" smtClean="0"/>
            </a:br>
            <a:r>
              <a:rPr lang="en-US" sz="3200" i="1" dirty="0" smtClean="0"/>
              <a:t>CAPITAL IN THE 21</a:t>
            </a:r>
            <a:r>
              <a:rPr lang="en-US" sz="3200" i="1" baseline="30000" dirty="0" smtClean="0"/>
              <a:t>st</a:t>
            </a:r>
            <a:r>
              <a:rPr lang="en-US" sz="3200" i="1" dirty="0" smtClean="0"/>
              <a:t> CENTURY 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latin typeface="Lucida Sans" panose="020B0602030504020204" pitchFamily="34" charset="0"/>
              </a:rPr>
              <a:t>Steven Pressman</a:t>
            </a:r>
          </a:p>
          <a:p>
            <a:r>
              <a:rPr lang="en-US" sz="1200" dirty="0">
                <a:latin typeface="Lucida Sans" panose="020B0602030504020204" pitchFamily="34" charset="0"/>
                <a:hlinkClick r:id="rId2"/>
              </a:rPr>
              <a:t>pressman@monmouth.edu</a:t>
            </a:r>
            <a:endParaRPr lang="en-US" sz="12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7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000" dirty="0"/>
              <a:t>Key Equation, Piketty </a:t>
            </a:r>
            <a:r>
              <a:rPr lang="en-US" sz="2000" dirty="0" smtClean="0"/>
              <a:t>Inequality, r&gt;g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/>
              <a:t> </a:t>
            </a:r>
            <a:r>
              <a:rPr lang="en-US" sz="2000" dirty="0" smtClean="0"/>
              <a:t>g is the economic growth rate. It depends on</a:t>
            </a:r>
          </a:p>
          <a:p>
            <a:pPr marL="109728" indent="0">
              <a:buNone/>
            </a:pPr>
            <a:r>
              <a:rPr lang="en-US" sz="2000" dirty="0" smtClean="0"/>
              <a:t>              1. Labor </a:t>
            </a:r>
            <a:r>
              <a:rPr lang="en-US" sz="2000" dirty="0"/>
              <a:t>Force Growth </a:t>
            </a:r>
          </a:p>
          <a:p>
            <a:pPr marL="109728" indent="0">
              <a:buNone/>
            </a:pPr>
            <a:r>
              <a:rPr lang="en-US" sz="2000" dirty="0"/>
              <a:t>              </a:t>
            </a:r>
            <a:r>
              <a:rPr lang="en-US" sz="2000" dirty="0" smtClean="0"/>
              <a:t>2. Productivity Growth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/>
              <a:t> r is the rate of return on </a:t>
            </a:r>
            <a:r>
              <a:rPr lang="en-US" sz="2000" dirty="0" smtClean="0"/>
              <a:t>wealth, weighted average of: </a:t>
            </a:r>
            <a:endParaRPr lang="en-US" sz="2000" dirty="0"/>
          </a:p>
          <a:p>
            <a:pPr marL="109728" indent="0">
              <a:buNone/>
            </a:pPr>
            <a:r>
              <a:rPr lang="en-US" sz="2000" dirty="0" smtClean="0"/>
              <a:t>             1. Average Return on Stocks and Bonds (owned by top 1%)</a:t>
            </a:r>
            <a:endParaRPr lang="en-US" sz="2000" dirty="0"/>
          </a:p>
          <a:p>
            <a:pPr marL="109728" indent="0">
              <a:buNone/>
            </a:pPr>
            <a:r>
              <a:rPr lang="en-US" sz="2000" dirty="0" smtClean="0"/>
              <a:t>             2. Average Interests on Bank Accounts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3. Average Profits on Unincorporated Business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4. Average Increase in Home Values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5. Average Increase in Other Assets</a:t>
            </a:r>
            <a:endParaRPr lang="en-US" sz="2000" dirty="0"/>
          </a:p>
          <a:p>
            <a:pPr marL="109728" indent="0"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                The Cause of Inequality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408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zorak2\users$\s0952198\Desktop\2014_CapitalintheTwentyFirstCentury_F10_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7239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41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054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sz="1800" dirty="0" smtClean="0"/>
          </a:p>
          <a:p>
            <a:pPr marL="109728" indent="0">
              <a:buNone/>
            </a:pPr>
            <a:r>
              <a:rPr lang="en-US" sz="1800" dirty="0" smtClean="0"/>
              <a:t>                         </a:t>
            </a:r>
            <a:r>
              <a:rPr lang="en-US" sz="2800" b="1" dirty="0" smtClean="0">
                <a:solidFill>
                  <a:schemeClr val="tx2"/>
                </a:solidFill>
                <a:latin typeface="+mj-lt"/>
              </a:rPr>
              <a:t>The Power of Compounding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1200" dirty="0" smtClean="0"/>
              <a:t>     </a:t>
            </a:r>
            <a:r>
              <a:rPr lang="en-US" sz="2000" b="1" dirty="0" smtClean="0"/>
              <a:t>Your Income = $100,000 &amp; Your Wealth = $100,000</a:t>
            </a:r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     Let r=5% &amp; g=0%</a:t>
            </a:r>
          </a:p>
          <a:p>
            <a:pPr marL="109728" indent="0">
              <a:buNone/>
            </a:pPr>
            <a:r>
              <a:rPr lang="en-US" sz="2000" dirty="0" smtClean="0"/>
              <a:t>     </a:t>
            </a:r>
          </a:p>
          <a:p>
            <a:pPr marL="109728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After 35 years,</a:t>
            </a:r>
          </a:p>
          <a:p>
            <a:pPr marL="109728" indent="0">
              <a:buNone/>
            </a:pPr>
            <a:r>
              <a:rPr lang="en-US" sz="2000" dirty="0" smtClean="0"/>
              <a:t>     Your Income = $100,000 &amp; Your wealth = $500,000+</a:t>
            </a:r>
          </a:p>
          <a:p>
            <a:pPr marL="109728" indent="0">
              <a:buNone/>
            </a:pPr>
            <a:r>
              <a:rPr lang="en-US" sz="2000" dirty="0" smtClean="0"/>
              <a:t>     After 100 years,</a:t>
            </a:r>
          </a:p>
          <a:p>
            <a:pPr marL="109728" indent="0">
              <a:buNone/>
            </a:pPr>
            <a:r>
              <a:rPr lang="en-US" sz="2000" dirty="0" smtClean="0"/>
              <a:t>     Your Income = $100,000 &amp; Your wealth = $12.5 million.</a:t>
            </a:r>
          </a:p>
          <a:p>
            <a:pPr marL="109728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738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tooltip="Page 1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>
            <a:hlinkClick r:id="rId2" tooltip="Page 1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3286"/>
            <a:ext cx="6858000" cy="551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4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189"/>
            <a:ext cx="7650928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98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4589653"/>
          </a:xfrm>
        </p:spPr>
        <p:txBody>
          <a:bodyPr/>
          <a:lstStyle/>
          <a:p>
            <a:r>
              <a:rPr lang="en-US" b="1" dirty="0" smtClean="0"/>
              <a:t>BIG versus Job Sharing</a:t>
            </a:r>
            <a:endParaRPr lang="en-US" b="1" dirty="0"/>
          </a:p>
          <a:p>
            <a:r>
              <a:rPr lang="en-US" b="1" dirty="0" smtClean="0"/>
              <a:t>A paradox</a:t>
            </a:r>
            <a:r>
              <a:rPr lang="en-US" dirty="0" smtClean="0"/>
              <a:t>– BIG helps the distribution problem, but increases spending &amp; growth</a:t>
            </a:r>
            <a:endParaRPr lang="en-US" dirty="0"/>
          </a:p>
          <a:p>
            <a:r>
              <a:rPr lang="en-US" dirty="0"/>
              <a:t>F</a:t>
            </a:r>
            <a:r>
              <a:rPr lang="en-US" dirty="0" smtClean="0"/>
              <a:t>ocus on </a:t>
            </a:r>
            <a:r>
              <a:rPr lang="en-US" b="1" dirty="0" smtClean="0"/>
              <a:t>reducing r</a:t>
            </a:r>
            <a:r>
              <a:rPr lang="en-US" dirty="0" smtClean="0"/>
              <a:t>, as Piketty argues</a:t>
            </a:r>
          </a:p>
          <a:p>
            <a:endParaRPr lang="en-US" dirty="0"/>
          </a:p>
          <a:p>
            <a:r>
              <a:rPr lang="en-US" b="1" dirty="0" smtClean="0"/>
              <a:t>Social Security Deficit Problem</a:t>
            </a:r>
          </a:p>
          <a:p>
            <a:r>
              <a:rPr lang="en-US" dirty="0" smtClean="0"/>
              <a:t>SSA 75-yr estimates: 2.66% (mid- 2% growth) &amp; 6.3% (hi cost- 1.4% growth)</a:t>
            </a:r>
          </a:p>
          <a:p>
            <a:r>
              <a:rPr lang="en-US" dirty="0" smtClean="0"/>
              <a:t>Numbers are worse with 0% growth, lower wages, and increased longevity (reduced stress)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Some Final Thoughts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7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2362199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Thank you for paying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itchFamily="18" charset="0"/>
              </a:rPr>
              <a:t>attention!!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itchFamily="18" charset="0"/>
            </a:endParaRPr>
          </a:p>
          <a:p>
            <a:pPr marL="109728" indent="0">
              <a:buNone/>
            </a:pPr>
            <a:endParaRPr lang="en-US" sz="3200" dirty="0"/>
          </a:p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>                             </a:t>
            </a:r>
            <a:endParaRPr lang="en-US" sz="3200" dirty="0"/>
          </a:p>
          <a:p>
            <a:pPr marL="109728" indent="0">
              <a:buNone/>
            </a:pPr>
            <a:endParaRPr lang="en-US" sz="32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1" r="12013"/>
          <a:stretch/>
        </p:blipFill>
        <p:spPr bwMode="auto">
          <a:xfrm>
            <a:off x="752764" y="3048000"/>
            <a:ext cx="1877290" cy="248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89" r="25145"/>
          <a:stretch/>
        </p:blipFill>
        <p:spPr bwMode="auto">
          <a:xfrm rot="6043884">
            <a:off x="2083686" y="4155681"/>
            <a:ext cx="1330930" cy="570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643042"/>
            <a:ext cx="3733800" cy="352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149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16632E-6 C 0.03906 0.00301 0.01615 0.00024 0.00226 0.00325 C 0.00104 0.00348 0.00469 0.00463 0.0059 0.00487 C 0.01042 0.00533 0.01476 0.00487 0.01927 0.00487 " pathEditMode="relative" ptsTypes="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1087</TotalTime>
  <Words>264</Words>
  <Application>Microsoft Macintosh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Ecology vs. the Economy LESSONS FROM PIKETTY’S  CAPITAL IN THE 21st CENTURY </vt:lpstr>
      <vt:lpstr>                 The Cause of Inequality</vt:lpstr>
      <vt:lpstr>PowerPoint Presentation</vt:lpstr>
      <vt:lpstr>PowerPoint Presentation</vt:lpstr>
      <vt:lpstr>PowerPoint Presentation</vt:lpstr>
      <vt:lpstr>PowerPoint Presentation</vt:lpstr>
      <vt:lpstr>         Some Final Thoughts</vt:lpstr>
      <vt:lpstr>PowerPoint Presentation</vt:lpstr>
    </vt:vector>
  </TitlesOfParts>
  <Company>Information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Lakshmi Yarra</dc:creator>
  <cp:lastModifiedBy>Michael  Howard</cp:lastModifiedBy>
  <cp:revision>204</cp:revision>
  <cp:lastPrinted>2014-10-20T19:57:01Z</cp:lastPrinted>
  <dcterms:created xsi:type="dcterms:W3CDTF">2014-09-22T14:23:47Z</dcterms:created>
  <dcterms:modified xsi:type="dcterms:W3CDTF">2017-06-20T14:37:46Z</dcterms:modified>
</cp:coreProperties>
</file>